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Garamond" panose="02020404030301010803" pitchFamily="18" charset="0"/>
      <p:regular r:id="rId9"/>
      <p:bold r:id="rId10"/>
      <p:italic r:id="rId11"/>
      <p:boldItalic r:id="rId12"/>
    </p:embeddedFont>
    <p:embeddedFont>
      <p:font typeface="Oswald" panose="00000500000000000000" pitchFamily="2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lSjaVU6X9bH1MMxRj7Dcu6TLC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2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187705092403416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er.educause.edu/articles/2013/12/the-predictive-analytics-reporting-par-framework-wc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d2l.com/brightspace/kb/articles/4543-about-insights-dashboards" TargetMode="External"/><Relationship Id="rId5" Type="http://schemas.openxmlformats.org/officeDocument/2006/relationships/hyperlink" Target="https://www.civitaslearning.com/" TargetMode="Externa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7553405" y="1400221"/>
            <a:ext cx="4638605" cy="5154967"/>
          </a:xfrm>
          <a:custGeom>
            <a:avLst/>
            <a:gdLst/>
            <a:ahLst/>
            <a:cxnLst/>
            <a:rect l="l" t="t" r="r" b="b"/>
            <a:pathLst>
              <a:path w="6184806" h="5154967" extrusionOk="0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r="59916"/>
          <a:stretch/>
        </p:blipFill>
        <p:spPr>
          <a:xfrm>
            <a:off x="8751516" y="2264581"/>
            <a:ext cx="3203507" cy="342623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PAGE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331286" y="-526757"/>
            <a:ext cx="10363200" cy="20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SMART INDIA HACKATHON 2025</a:t>
            </a:r>
            <a:endParaRPr sz="4000" b="1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31275" y="1646275"/>
            <a:ext cx="8420400" cy="5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ID</a:t>
            </a:r>
            <a:r>
              <a:rPr lang="en-US" sz="2400" b="1" dirty="0">
                <a:solidFill>
                  <a:schemeClr val="dk1"/>
                </a:solidFill>
              </a:rPr>
              <a:t>: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dirty="0">
                <a:solidFill>
                  <a:schemeClr val="dk1"/>
                </a:solidFill>
              </a:rPr>
              <a:t>SIH25102</a:t>
            </a:r>
            <a:endParaRPr sz="2100" dirty="0"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Title: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100" dirty="0">
                <a:solidFill>
                  <a:schemeClr val="dk1"/>
                </a:solidFill>
              </a:rPr>
              <a:t>AI-based Drop-out Prediction And Counseling System</a:t>
            </a:r>
            <a:endParaRPr sz="2100" dirty="0"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</a:t>
            </a:r>
            <a:r>
              <a:rPr lang="en-US" sz="2400" b="1" dirty="0">
                <a:solidFill>
                  <a:schemeClr val="dk1"/>
                </a:solidFill>
              </a:rPr>
              <a:t>: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dirty="0">
                <a:solidFill>
                  <a:schemeClr val="dk1"/>
                </a:solidFill>
              </a:rPr>
              <a:t>Smart Automation</a:t>
            </a:r>
            <a:endParaRPr sz="1100" dirty="0"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 Category</a:t>
            </a:r>
            <a:r>
              <a:rPr lang="en-US" sz="2400" b="1" dirty="0">
                <a:solidFill>
                  <a:schemeClr val="dk1"/>
                </a:solidFill>
              </a:rPr>
              <a:t>: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dirty="0">
                <a:solidFill>
                  <a:schemeClr val="dk1"/>
                </a:solidFill>
              </a:rPr>
              <a:t>Software</a:t>
            </a:r>
            <a:endParaRPr sz="1100" dirty="0"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ID</a:t>
            </a:r>
            <a:r>
              <a:rPr lang="en-US" sz="2400" b="1" dirty="0">
                <a:solidFill>
                  <a:schemeClr val="dk1"/>
                </a:solidFill>
              </a:rPr>
              <a:t>: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Name</a:t>
            </a:r>
            <a:r>
              <a:rPr lang="en-US" sz="2400" b="1" dirty="0">
                <a:solidFill>
                  <a:schemeClr val="dk1"/>
                </a:solidFill>
              </a:rPr>
              <a:t>: </a:t>
            </a:r>
            <a:r>
              <a:rPr lang="en-US" sz="2100" dirty="0">
                <a:solidFill>
                  <a:schemeClr val="dk1"/>
                </a:solidFill>
              </a:rPr>
              <a:t>Code-Z</a:t>
            </a:r>
            <a:endParaRPr sz="2100" dirty="0">
              <a:solidFill>
                <a:schemeClr val="dk1"/>
              </a:solidFill>
            </a:endParaRPr>
          </a:p>
        </p:txBody>
      </p:sp>
      <p:pic>
        <p:nvPicPr>
          <p:cNvPr id="93" name="Google Shape;93;p1" descr="https://www.sih.gov.in/img1/SIH-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41366" y="6297"/>
            <a:ext cx="2209120" cy="112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63547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-8" y="-27861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IDEA</a:t>
            </a:r>
            <a:endParaRPr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7672025" y="1088000"/>
            <a:ext cx="43665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dk2"/>
                </a:solidFill>
              </a:rPr>
              <a:t>Idea / Solution:</a:t>
            </a:r>
            <a:endParaRPr sz="1600" b="1" u="sng">
              <a:solidFill>
                <a:schemeClr val="dk2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solidFill>
                <a:schemeClr val="dk2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Risk assessment</a:t>
            </a:r>
            <a:r>
              <a:rPr lang="en-US">
                <a:solidFill>
                  <a:schemeClr val="dk1"/>
                </a:solidFill>
              </a:rPr>
              <a:t> using </a:t>
            </a:r>
            <a:r>
              <a:rPr lang="en-US" b="1">
                <a:solidFill>
                  <a:schemeClr val="dk1"/>
                </a:solidFill>
              </a:rPr>
              <a:t>attendance, grades, fees, AI</a:t>
            </a:r>
            <a:r>
              <a:rPr lang="en-US">
                <a:solidFill>
                  <a:schemeClr val="dk1"/>
                </a:solidFill>
              </a:rPr>
              <a:t> for </a:t>
            </a:r>
            <a:r>
              <a:rPr lang="en-US" b="1">
                <a:solidFill>
                  <a:schemeClr val="dk1"/>
                </a:solidFill>
              </a:rPr>
              <a:t>early detection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Automated mails </a:t>
            </a:r>
            <a:r>
              <a:rPr lang="en-US">
                <a:solidFill>
                  <a:schemeClr val="dk1"/>
                </a:solidFill>
              </a:rPr>
              <a:t>to </a:t>
            </a:r>
            <a:r>
              <a:rPr lang="en-US" b="1">
                <a:solidFill>
                  <a:schemeClr val="dk1"/>
                </a:solidFill>
              </a:rPr>
              <a:t>guardians</a:t>
            </a:r>
            <a:r>
              <a:rPr lang="en-US">
                <a:solidFill>
                  <a:schemeClr val="dk1"/>
                </a:solidFill>
              </a:rPr>
              <a:t> for </a:t>
            </a:r>
            <a:r>
              <a:rPr lang="en-US" b="1">
                <a:solidFill>
                  <a:schemeClr val="dk1"/>
                </a:solidFill>
              </a:rPr>
              <a:t>timely action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Cost-effective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open-source</a:t>
            </a:r>
            <a:r>
              <a:rPr lang="en-US">
                <a:solidFill>
                  <a:schemeClr val="dk1"/>
                </a:solidFill>
              </a:rPr>
              <a:t>, supports </a:t>
            </a:r>
            <a:r>
              <a:rPr lang="en-US" b="1">
                <a:solidFill>
                  <a:schemeClr val="dk1"/>
                </a:solidFill>
              </a:rPr>
              <a:t>counselors’ decisions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u="sng">
              <a:solidFill>
                <a:schemeClr val="dk2"/>
              </a:solidFill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2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4" name="Google Shape;104;p2" descr="https://www.sih.gov.in/img1/SIH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1450" y="0"/>
            <a:ext cx="2209100" cy="10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8043375" y="4534875"/>
            <a:ext cx="39291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u="sng">
                <a:solidFill>
                  <a:schemeClr val="dk2"/>
                </a:solidFill>
              </a:rPr>
              <a:t>Innovation and Unique Solution:</a:t>
            </a:r>
            <a:endParaRPr sz="1600" b="1" u="sng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u="sng">
              <a:solidFill>
                <a:schemeClr val="dk2"/>
              </a:solidFill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93625" y="1022175"/>
            <a:ext cx="3094800" cy="5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u="sng">
                <a:solidFill>
                  <a:schemeClr val="dk2"/>
                </a:solidFill>
              </a:rPr>
              <a:t>Problem resolution:</a:t>
            </a:r>
            <a:endParaRPr sz="1600" b="1" u="sng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u="sng">
              <a:solidFill>
                <a:schemeClr val="dk2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system </a:t>
            </a:r>
            <a:r>
              <a:rPr lang="en-US" b="1">
                <a:solidFill>
                  <a:schemeClr val="dk1"/>
                </a:solidFill>
              </a:rPr>
              <a:t>classifies students as high, medium, or low risk</a:t>
            </a:r>
            <a:r>
              <a:rPr lang="en-US">
                <a:solidFill>
                  <a:schemeClr val="dk1"/>
                </a:solidFill>
              </a:rPr>
              <a:t> using ML on attendance, test scores, and fee data, and provides </a:t>
            </a:r>
            <a:r>
              <a:rPr lang="en-US" b="1">
                <a:solidFill>
                  <a:schemeClr val="dk1"/>
                </a:solidFill>
              </a:rPr>
              <a:t>clear reasons with suggested counseling steps</a:t>
            </a:r>
            <a:r>
              <a:rPr lang="en-US">
                <a:solidFill>
                  <a:schemeClr val="dk1"/>
                </a:solidFill>
              </a:rPr>
              <a:t>. Mentors retain full control, supported by </a:t>
            </a:r>
            <a:r>
              <a:rPr lang="en-US" b="1">
                <a:solidFill>
                  <a:schemeClr val="dk1"/>
                </a:solidFill>
              </a:rPr>
              <a:t>timely notifications</a:t>
            </a:r>
            <a:r>
              <a:rPr lang="en-US">
                <a:solidFill>
                  <a:schemeClr val="dk1"/>
                </a:solidFill>
              </a:rPr>
              <a:t> and a </a:t>
            </a:r>
            <a:r>
              <a:rPr lang="en-US" b="1">
                <a:solidFill>
                  <a:schemeClr val="dk1"/>
                </a:solidFill>
              </a:rPr>
              <a:t>secure, cost-effective solution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" name="Google Shape;107;p2" descr="Your startup LOGO"/>
          <p:cNvSpPr/>
          <p:nvPr/>
        </p:nvSpPr>
        <p:spPr>
          <a:xfrm>
            <a:off x="293623" y="111296"/>
            <a:ext cx="1251900" cy="8073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Code-Z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20" y="3669121"/>
            <a:ext cx="2844801" cy="267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/>
          <p:nvPr/>
        </p:nvSpPr>
        <p:spPr>
          <a:xfrm>
            <a:off x="172275" y="1062725"/>
            <a:ext cx="3337500" cy="5209800"/>
          </a:xfrm>
          <a:prstGeom prst="rect">
            <a:avLst/>
          </a:prstGeom>
          <a:solidFill>
            <a:srgbClr val="FFFFFF">
              <a:alpha val="0"/>
            </a:srgbClr>
          </a:solidFill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9775" y="1016800"/>
            <a:ext cx="4162250" cy="52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7719800" y="4480675"/>
            <a:ext cx="4366500" cy="1771500"/>
          </a:xfrm>
          <a:prstGeom prst="rect">
            <a:avLst/>
          </a:prstGeom>
          <a:solidFill>
            <a:srgbClr val="FFFFFF">
              <a:alpha val="0"/>
            </a:srgbClr>
          </a:solidFill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8826" y="5001913"/>
            <a:ext cx="885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0813" y="5023875"/>
            <a:ext cx="787400" cy="1143000"/>
          </a:xfrm>
          <a:prstGeom prst="rect">
            <a:avLst/>
          </a:prstGeom>
          <a:solidFill>
            <a:srgbClr val="FFFFFF">
              <a:alpha val="0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4" name="Google Shape;114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95413" y="5023875"/>
            <a:ext cx="965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57263" y="2920838"/>
            <a:ext cx="1314688" cy="131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74898" y="3098486"/>
            <a:ext cx="1166553" cy="10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/>
          <p:nvPr/>
        </p:nvSpPr>
        <p:spPr>
          <a:xfrm>
            <a:off x="7717780" y="1005588"/>
            <a:ext cx="4366500" cy="3333900"/>
          </a:xfrm>
          <a:prstGeom prst="rect">
            <a:avLst/>
          </a:prstGeom>
          <a:solidFill>
            <a:srgbClr val="FFFFFF">
              <a:alpha val="0"/>
            </a:srgbClr>
          </a:solidFill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TECHNICAL APPROACH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0" y="1179975"/>
            <a:ext cx="7852200" cy="27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Technologies to be used:</a:t>
            </a:r>
            <a:br>
              <a:rPr lang="en-US" sz="16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Programming Languages: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b="1">
                <a:solidFill>
                  <a:schemeClr val="dk1"/>
                </a:solidFill>
              </a:rPr>
              <a:t>Python</a:t>
            </a:r>
            <a:r>
              <a:rPr lang="en-US">
                <a:solidFill>
                  <a:schemeClr val="dk1"/>
                </a:solidFill>
              </a:rPr>
              <a:t> (backend, ML), </a:t>
            </a:r>
            <a:r>
              <a:rPr lang="en-US" b="1">
                <a:solidFill>
                  <a:schemeClr val="dk1"/>
                </a:solidFill>
              </a:rPr>
              <a:t>JavaScript</a:t>
            </a:r>
            <a:r>
              <a:rPr lang="en-US">
                <a:solidFill>
                  <a:schemeClr val="dk1"/>
                </a:solidFill>
              </a:rPr>
              <a:t> (frontend)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Frameworks: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b="1">
                <a:solidFill>
                  <a:schemeClr val="dk1"/>
                </a:solidFill>
              </a:rPr>
              <a:t>Flask</a:t>
            </a:r>
            <a:r>
              <a:rPr lang="en-US">
                <a:solidFill>
                  <a:schemeClr val="dk1"/>
                </a:solidFill>
              </a:rPr>
              <a:t> (Python web framework), </a:t>
            </a:r>
            <a:r>
              <a:rPr lang="en-US" b="1">
                <a:solidFill>
                  <a:schemeClr val="dk1"/>
                </a:solidFill>
              </a:rPr>
              <a:t>HTML &amp; CSS</a:t>
            </a:r>
            <a:r>
              <a:rPr lang="en-US">
                <a:solidFill>
                  <a:schemeClr val="dk1"/>
                </a:solidFill>
              </a:rPr>
              <a:t> (frontend design), </a:t>
            </a:r>
            <a:r>
              <a:rPr lang="en-US" b="1">
                <a:solidFill>
                  <a:schemeClr val="dk1"/>
                </a:solidFill>
              </a:rPr>
              <a:t>JavaScript</a:t>
            </a:r>
            <a:r>
              <a:rPr lang="en-US">
                <a:solidFill>
                  <a:schemeClr val="dk1"/>
                </a:solidFill>
              </a:rPr>
              <a:t> (client-side interactivity)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Machine Learning Technique: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b="1">
                <a:solidFill>
                  <a:schemeClr val="dk1"/>
                </a:solidFill>
              </a:rPr>
              <a:t>Support Vector Machine (SVM)</a:t>
            </a:r>
            <a:r>
              <a:rPr lang="en-US">
                <a:solidFill>
                  <a:schemeClr val="dk1"/>
                </a:solidFill>
              </a:rPr>
              <a:t> for dropout prediction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APIs: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b="1">
                <a:solidFill>
                  <a:schemeClr val="dk1"/>
                </a:solidFill>
              </a:rPr>
              <a:t>REST APIs</a:t>
            </a:r>
            <a:r>
              <a:rPr lang="en-US">
                <a:solidFill>
                  <a:schemeClr val="dk1"/>
                </a:solidFill>
              </a:rPr>
              <a:t> for data fetching, </a:t>
            </a:r>
            <a:r>
              <a:rPr lang="en-US" b="1">
                <a:solidFill>
                  <a:schemeClr val="dk1"/>
                </a:solidFill>
              </a:rPr>
              <a:t>email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lang="en-US" b="1">
                <a:solidFill>
                  <a:schemeClr val="dk1"/>
                </a:solidFill>
              </a:rPr>
              <a:t>SMS notification</a:t>
            </a:r>
            <a:r>
              <a:rPr lang="en-US">
                <a:solidFill>
                  <a:schemeClr val="dk1"/>
                </a:solidFill>
              </a:rPr>
              <a:t> integrations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Additional Tools: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b="1">
                <a:solidFill>
                  <a:schemeClr val="dk1"/>
                </a:solidFill>
              </a:rPr>
              <a:t>Jinja2 templating engine</a:t>
            </a:r>
            <a:r>
              <a:rPr lang="en-US">
                <a:solidFill>
                  <a:schemeClr val="dk1"/>
                </a:solidFill>
              </a:rPr>
              <a:t> for rendering HTML pages, </a:t>
            </a:r>
            <a:r>
              <a:rPr lang="en-US" b="1">
                <a:solidFill>
                  <a:schemeClr val="dk1"/>
                </a:solidFill>
              </a:rPr>
              <a:t>secure APIs</a:t>
            </a:r>
            <a:r>
              <a:rPr lang="en-US">
                <a:solidFill>
                  <a:schemeClr val="dk1"/>
                </a:solidFill>
              </a:rPr>
              <a:t> for message and email sending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600" b="1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3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27" name="Google Shape;127;p3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8" name="Google Shape;128;p3" descr="https://www.sih.gov.in/img1/SIH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 descr="Your startup LOGO"/>
          <p:cNvSpPr/>
          <p:nvPr/>
        </p:nvSpPr>
        <p:spPr>
          <a:xfrm>
            <a:off x="293623" y="111296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Code-Z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26" y="3990663"/>
            <a:ext cx="4767075" cy="22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7724" y="1128455"/>
            <a:ext cx="3914275" cy="23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 descr="Your startup LOGO"/>
          <p:cNvSpPr/>
          <p:nvPr/>
        </p:nvSpPr>
        <p:spPr>
          <a:xfrm>
            <a:off x="293623" y="111296"/>
            <a:ext cx="1251900" cy="8073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Code-Z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B2079-11A1-14C2-ECCE-A9FF51EBD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174" y="3290099"/>
            <a:ext cx="3914276" cy="2965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3FE8E-9DAB-A058-52CB-93C8DD4FF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101" y="3943192"/>
            <a:ext cx="3829680" cy="23121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>
            <a:off x="0" y="63547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FEASIBILITY AND VIABILITY</a:t>
            </a:r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43;p4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sz="12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4" name="Google Shape;144;p4" descr="https://www.sih.gov.in/img1/SIH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414600" y="1207125"/>
            <a:ext cx="5656800" cy="3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Feasibility of the Idea</a:t>
            </a:r>
            <a:endParaRPr sz="1600" b="1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chemeClr val="dk1"/>
                </a:solidFill>
              </a:rPr>
              <a:t>Leverages existing student data</a:t>
            </a:r>
            <a:r>
              <a:rPr lang="en-US">
                <a:solidFill>
                  <a:schemeClr val="dk1"/>
                </a:solidFill>
              </a:rPr>
              <a:t> with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open-source AI/ML</a:t>
            </a:r>
            <a:r>
              <a:rPr lang="en-US">
                <a:solidFill>
                  <a:schemeClr val="dk1"/>
                </a:solidFill>
              </a:rPr>
              <a:t> for a </a:t>
            </a:r>
            <a:r>
              <a:rPr lang="en-US" b="1">
                <a:solidFill>
                  <a:schemeClr val="dk1"/>
                </a:solidFill>
              </a:rPr>
              <a:t>cost-effective,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scalable solution</a:t>
            </a:r>
            <a:r>
              <a:rPr lang="en-US">
                <a:solidFill>
                  <a:schemeClr val="dk1"/>
                </a:solidFill>
              </a:rPr>
              <a:t>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chemeClr val="dk1"/>
                </a:solidFill>
              </a:rPr>
              <a:t>Identifies risk levels with clear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reasons and suggested steps</a:t>
            </a:r>
            <a:r>
              <a:rPr lang="en-US">
                <a:solidFill>
                  <a:schemeClr val="dk1"/>
                </a:solidFill>
              </a:rPr>
              <a:t>,  empowering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mentors.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chemeClr val="dk1"/>
                </a:solidFill>
              </a:rPr>
              <a:t>Engages mentors and guardians</a:t>
            </a:r>
            <a:r>
              <a:rPr lang="en-US">
                <a:solidFill>
                  <a:schemeClr val="dk1"/>
                </a:solidFill>
              </a:rPr>
              <a:t> through </a:t>
            </a:r>
            <a:r>
              <a:rPr lang="en-US" b="1">
                <a:solidFill>
                  <a:schemeClr val="dk1"/>
                </a:solidFill>
              </a:rPr>
              <a:t>simple notifications</a:t>
            </a:r>
            <a:r>
              <a:rPr lang="en-US">
                <a:solidFill>
                  <a:schemeClr val="dk1"/>
                </a:solidFill>
              </a:rPr>
              <a:t> for timely interventions.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6337500" y="1179978"/>
            <a:ext cx="54399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Potential Challenges &amp; Risks</a:t>
            </a:r>
            <a:endParaRPr sz="1600" b="1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chemeClr val="dk1"/>
                </a:solidFill>
              </a:rPr>
              <a:t>Data quality issues</a:t>
            </a:r>
            <a:r>
              <a:rPr lang="en-US">
                <a:solidFill>
                  <a:schemeClr val="dk1"/>
                </a:solidFill>
              </a:rPr>
              <a:t> – Incomplete or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inconsistent records may reduce accuracy.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chemeClr val="dk1"/>
                </a:solidFill>
              </a:rPr>
              <a:t>Resistance to adoption</a:t>
            </a:r>
            <a:r>
              <a:rPr lang="en-US">
                <a:solidFill>
                  <a:schemeClr val="dk1"/>
                </a:solidFill>
              </a:rPr>
              <a:t> – Mentors or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institutions may hesitate to trust AI.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ethical concerns</a:t>
            </a:r>
            <a:r>
              <a:rPr lang="en-US">
                <a:solidFill>
                  <a:schemeClr val="dk1"/>
                </a:solidFill>
              </a:rPr>
              <a:t> – Handling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sensitive student and family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chemeClr val="dk1"/>
                </a:solidFill>
              </a:rPr>
              <a:t>Technical limitations</a:t>
            </a:r>
            <a:r>
              <a:rPr lang="en-US">
                <a:solidFill>
                  <a:schemeClr val="dk1"/>
                </a:solidFill>
              </a:rPr>
              <a:t> – Rural schools may face low digital infrastructure.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760650" y="4605663"/>
            <a:ext cx="10670700" cy="1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Strategies for Overcoming Challenges</a:t>
            </a:r>
            <a:endParaRPr sz="1600" b="1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chemeClr val="dk1"/>
                </a:solidFill>
              </a:rPr>
              <a:t>Ensure quality &amp; trust</a:t>
            </a:r>
            <a:r>
              <a:rPr lang="en-US">
                <a:solidFill>
                  <a:schemeClr val="dk1"/>
                </a:solidFill>
              </a:rPr>
              <a:t> – Implement data cleaning/validation pipelines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and conduct training workshops for mentors and staff.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chemeClr val="dk1"/>
                </a:solidFill>
              </a:rPr>
              <a:t>Secure &amp; accessible system</a:t>
            </a:r>
            <a:r>
              <a:rPr lang="en-US">
                <a:solidFill>
                  <a:schemeClr val="dk1"/>
                </a:solidFill>
              </a:rPr>
              <a:t> – Adopt strict privacy protocols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(role-based access, anonymization) and design a lightweight, mobile-first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version for rural accessibility.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293623" y="4605675"/>
            <a:ext cx="11676000" cy="1723863"/>
          </a:xfrm>
          <a:prstGeom prst="rect">
            <a:avLst/>
          </a:prstGeom>
          <a:solidFill>
            <a:srgbClr val="FFFFFF">
              <a:alpha val="0"/>
            </a:srgbClr>
          </a:solidFill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4" descr="Your startup LOGO"/>
          <p:cNvSpPr/>
          <p:nvPr/>
        </p:nvSpPr>
        <p:spPr>
          <a:xfrm>
            <a:off x="293623" y="111296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Code-Z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675" y="4833113"/>
            <a:ext cx="4431799" cy="13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/>
          <p:nvPr/>
        </p:nvSpPr>
        <p:spPr>
          <a:xfrm>
            <a:off x="6096000" y="1095375"/>
            <a:ext cx="5898300" cy="3314100"/>
          </a:xfrm>
          <a:prstGeom prst="rect">
            <a:avLst/>
          </a:prstGeom>
          <a:solidFill>
            <a:srgbClr val="FFFFFF">
              <a:alpha val="0"/>
            </a:srgbClr>
          </a:solidFill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" name="Google Shape;15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8277" y="3012046"/>
            <a:ext cx="745201" cy="745229"/>
          </a:xfrm>
          <a:prstGeom prst="rect">
            <a:avLst/>
          </a:prstGeom>
          <a:solidFill>
            <a:srgbClr val="FFFFFF">
              <a:alpha val="0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3" name="Google Shape;153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5025" y="1392951"/>
            <a:ext cx="1085076" cy="86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/>
          <p:nvPr/>
        </p:nvSpPr>
        <p:spPr>
          <a:xfrm>
            <a:off x="342913" y="1095375"/>
            <a:ext cx="5656800" cy="3314100"/>
          </a:xfrm>
          <a:prstGeom prst="rect">
            <a:avLst/>
          </a:prstGeom>
          <a:solidFill>
            <a:srgbClr val="FFFFFF">
              <a:alpha val="0"/>
            </a:srgbClr>
          </a:solidFill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9450" y="2226553"/>
            <a:ext cx="745200" cy="80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3850" y="1788000"/>
            <a:ext cx="164568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 descr="Your startup LOGO"/>
          <p:cNvSpPr/>
          <p:nvPr/>
        </p:nvSpPr>
        <p:spPr>
          <a:xfrm>
            <a:off x="293623" y="111296"/>
            <a:ext cx="1251900" cy="8073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Code-Z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xfrm>
            <a:off x="609600" y="-834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IMPACT AND BENEFITS</a:t>
            </a:r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6" name="Google Shape;166;p5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sz="12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7" name="Google Shape;167;p5" descr="https://www.sih.gov.in/img1/SIH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/>
          <p:nvPr/>
        </p:nvSpPr>
        <p:spPr>
          <a:xfrm>
            <a:off x="6096000" y="1400875"/>
            <a:ext cx="5744400" cy="4674300"/>
          </a:xfrm>
          <a:prstGeom prst="rect">
            <a:avLst/>
          </a:prstGeom>
          <a:solidFill>
            <a:srgbClr val="FFFFFF">
              <a:alpha val="0"/>
            </a:srgbClr>
          </a:solidFill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6096000" y="1431225"/>
            <a:ext cx="5744400" cy="46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Benefits:</a:t>
            </a:r>
            <a:endParaRPr sz="1600" b="1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b="1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Early risk detection</a:t>
            </a:r>
            <a:r>
              <a:rPr lang="en-US">
                <a:solidFill>
                  <a:schemeClr val="dk1"/>
                </a:solidFill>
              </a:rPr>
              <a:t> – Enables timely interventions to prevent failures or drop-outs.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Personalized support</a:t>
            </a:r>
            <a:r>
              <a:rPr lang="en-US">
                <a:solidFill>
                  <a:schemeClr val="dk1"/>
                </a:solidFill>
              </a:rPr>
              <a:t> – Counselling with a unified dashboard of attendance, scores, and fees.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Automated &amp; cost-effective</a:t>
            </a:r>
            <a:r>
              <a:rPr lang="en-US">
                <a:solidFill>
                  <a:schemeClr val="dk1"/>
                </a:solidFill>
              </a:rPr>
              <a:t> – Alerts, reports, and uses existing data to improve retention.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b="1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Outcomes:</a:t>
            </a:r>
            <a:br>
              <a:rPr lang="en-US" sz="16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2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5" descr="Your startup LOGO"/>
          <p:cNvSpPr/>
          <p:nvPr/>
        </p:nvSpPr>
        <p:spPr>
          <a:xfrm>
            <a:off x="293623" y="111296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Code-Z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76" y="1537688"/>
            <a:ext cx="5313948" cy="441846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/>
          <p:cNvSpPr/>
          <p:nvPr/>
        </p:nvSpPr>
        <p:spPr>
          <a:xfrm>
            <a:off x="297950" y="1400950"/>
            <a:ext cx="5496600" cy="4674300"/>
          </a:xfrm>
          <a:prstGeom prst="rect">
            <a:avLst/>
          </a:prstGeom>
          <a:solidFill>
            <a:srgbClr val="FFFFFF">
              <a:alpha val="0"/>
            </a:srgbClr>
          </a:solidFill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5082875" y="3931223"/>
            <a:ext cx="7764300" cy="245400"/>
          </a:xfrm>
          <a:prstGeom prst="mathMinus">
            <a:avLst>
              <a:gd name="adj1" fmla="val 2352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5">
            <a:alphaModFix/>
          </a:blip>
          <a:srcRect l="-5876" t="-5887"/>
          <a:stretch/>
        </p:blipFill>
        <p:spPr>
          <a:xfrm>
            <a:off x="8290125" y="1537688"/>
            <a:ext cx="3392450" cy="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550" y="4502300"/>
            <a:ext cx="14763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3475" y="4355938"/>
            <a:ext cx="129540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/>
        </p:nvSpPr>
        <p:spPr>
          <a:xfrm>
            <a:off x="1371025" y="5296475"/>
            <a:ext cx="1076400" cy="61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1371025" y="5273000"/>
            <a:ext cx="1115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Adaptive,</a:t>
            </a:r>
            <a:b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Education,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Ecosystem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04425" y="4270213"/>
            <a:ext cx="129540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 descr="Your startup LOGO"/>
          <p:cNvSpPr/>
          <p:nvPr/>
        </p:nvSpPr>
        <p:spPr>
          <a:xfrm>
            <a:off x="293623" y="111296"/>
            <a:ext cx="1251900" cy="8073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Code-Z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219750" y="84400"/>
            <a:ext cx="10972800" cy="1143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RESEARCH  AND REFERENCES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88" name="Google Shape;188;p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6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sz="12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0" name="Google Shape;190;p6" descr="https://www.sih.gov.in/img1/SIH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 txBox="1"/>
          <p:nvPr/>
        </p:nvSpPr>
        <p:spPr>
          <a:xfrm>
            <a:off x="2470300" y="4071400"/>
            <a:ext cx="973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Google Shape;192;p6" descr="Your startup LOGO"/>
          <p:cNvSpPr/>
          <p:nvPr/>
        </p:nvSpPr>
        <p:spPr>
          <a:xfrm>
            <a:off x="293623" y="111296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Code-Z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389" y="1227388"/>
            <a:ext cx="5396011" cy="49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6"/>
          <p:cNvSpPr txBox="1"/>
          <p:nvPr/>
        </p:nvSpPr>
        <p:spPr>
          <a:xfrm>
            <a:off x="611525" y="1129500"/>
            <a:ext cx="5636700" cy="4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Char char="●"/>
            </a:pPr>
            <a:r>
              <a:rPr lang="en-US" sz="16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https://www.civitaslearning.com/</a:t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Char char="●"/>
            </a:pPr>
            <a:r>
              <a:rPr lang="en-US" sz="16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https://community.d2l.com/brightspace/kb/articles/4543-about-insights-dashboards</a:t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Char char="●"/>
            </a:pPr>
            <a:r>
              <a:rPr lang="en-US" sz="16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7"/>
              </a:rPr>
              <a:t>https://er.educause.edu/articles/2013/12/the-predictive-analytics-reporting-par-framework-wcet</a:t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Char char="●"/>
            </a:pPr>
            <a:r>
              <a:rPr lang="en-US" sz="16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8"/>
              </a:rPr>
              <a:t>https://www.sciencedirect.com/science/article/pii/S1877050924034161</a:t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5" name="Google Shape;195;p6" descr="Your startup LOGO"/>
          <p:cNvSpPr/>
          <p:nvPr/>
        </p:nvSpPr>
        <p:spPr>
          <a:xfrm>
            <a:off x="293623" y="111296"/>
            <a:ext cx="1251900" cy="8073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Code-Z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526</Words>
  <Application>Microsoft Office PowerPoint</Application>
  <PresentationFormat>Widescreen</PresentationFormat>
  <Paragraphs>95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Times New Roman</vt:lpstr>
      <vt:lpstr>Calibri</vt:lpstr>
      <vt:lpstr>Roboto</vt:lpstr>
      <vt:lpstr>Oswald</vt:lpstr>
      <vt:lpstr>Garamond</vt:lpstr>
      <vt:lpstr>Arial</vt:lpstr>
      <vt:lpstr>Office Theme</vt:lpstr>
      <vt:lpstr>SMART INDIA HACKATHON 2025</vt:lpstr>
      <vt:lpstr> IDEA</vt:lpstr>
      <vt:lpstr>TECHNICAL APPROACH</vt:lpstr>
      <vt:lpstr>FEASIBILITY AND VIABILITY</vt:lpstr>
      <vt:lpstr>IMPACT AND BENEFITS</vt:lpstr>
      <vt:lpstr>RESEARCH 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Crowdfunder</dc:creator>
  <cp:lastModifiedBy>macroinvincible@outlook.com</cp:lastModifiedBy>
  <cp:revision>5</cp:revision>
  <dcterms:created xsi:type="dcterms:W3CDTF">2013-12-12T18:46:50Z</dcterms:created>
  <dcterms:modified xsi:type="dcterms:W3CDTF">2025-09-19T07:04:08Z</dcterms:modified>
</cp:coreProperties>
</file>